
<file path=[Content_Types].xml><?xml version="1.0" encoding="utf-8"?>
<Types xmlns="http://schemas.openxmlformats.org/package/2006/content-types">
  <Default Extension="mp4" ContentType="video/unknown"/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7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2.xml" ContentType="application/vnd.openxmlformats-officedocument.presentationml.notesSlide+xml"/>
  <Override PartName="/ppt/slideLayouts/slideLayout17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Masters/slideMaster2.xml" ContentType="application/vnd.openxmlformats-officedocument.presentationml.slideMaster+xml"/>
  <Override PartName="/ppt/notesSlides/notesSlide2.xml" ContentType="application/vnd.openxmlformats-officedocument.presentationml.notesSlid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notesSlides/notesSlide17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8.xml" ContentType="application/vnd.openxmlformats-officedocument.presentationml.slide+xml"/>
  <Override PartName="/docProps/app.xml" ContentType="application/vnd.openxmlformats-officedocument.extended-properties+xml"/>
  <Override PartName="/ppt/slides/slide4.xml" ContentType="application/vnd.openxmlformats-officedocument.presentationml.slide+xml"/>
  <Override PartName="/docProps/core.xml" ContentType="application/vnd.openxmlformats-package.core-properti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s/slide11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5.xml" ContentType="application/vnd.openxmlformats-officedocument.presentationml.slide+xml"/>
  <Override PartName="/ppt/presentation.xml" ContentType="application/vnd.openxmlformats-officedocument.presentationml.presentation.main+xml"/>
  <Override PartName="/ppt/tableStyles.xml" ContentType="application/vnd.openxmlformats-officedocument.presentationml.tableStyles+xml"/>
  <Override PartName="/ppt/theme/theme1.xml" ContentType="application/vnd.openxmlformats-officedocument.them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2192000" cy="6858000"/>
  <p:notesSz cx="12192000" cy="6858000"/>
  <p:defaultTextStyle>
    <a:defPPr>
      <a:defRPr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55" d="100"/>
          <a:sy n="55" d="100"/>
        </p:scale>
        <p:origin x="1212" y="66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theme" Target="theme/theme1.xml"/><Relationship Id="rId4" Type="http://schemas.openxmlformats.org/officeDocument/2006/relationships/theme" Target="theme/theme2.xml"/><Relationship Id="rId5" Type="http://schemas.openxmlformats.org/officeDocument/2006/relationships/theme" Target="theme/theme3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 /><Relationship Id="rId25" Type="http://schemas.openxmlformats.org/officeDocument/2006/relationships/tableStyles" Target="tableStyles.xml" /><Relationship Id="rId26" Type="http://schemas.openxmlformats.org/officeDocument/2006/relationships/viewProps" Target="viewProps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987B9F48-05EC-4DB5-A17E-983EEFE7524B}" type="datetimeFigureOut">
              <a:rPr lang="ru-RU"/>
              <a:t/>
            </a:fld>
            <a:endParaRPr lang="ru-RU"/>
          </a:p>
        </p:txBody>
      </p:sp>
      <p:sp>
        <p:nvSpPr>
          <p:cNvPr id="4" name="Образ слайда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CEDEE5A-E2EA-B88C-DAAA-553862B9DFCC}" type="slidenum">
              <a:rPr/>
              <a:t/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 sz="1800">
                <a:latin typeface="Times New Roman"/>
                <a:ea typeface="Calibri"/>
              </a:rPr>
              <a:t>На седьмом плакате представлены результаты эргономической оценки, оценка показала, что показатель эргономичности системы равен 0,9, что соответствует оценке отлично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пятом плакате представлены эскизы рабочих окон программной разработки. Тут нарисованы основные модули: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Модуль тестируемой страницы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Calibri"/>
                <a:cs typeface="Times New Roman"/>
              </a:rPr>
              <a:t> и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Модуль тестового сценария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1030691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7072391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шестом плакате представлен пример готового автоматического теста с использованием фреймворка. Тестируется веб-сайт БГУИР.</a:t>
            </a:r>
            <a:endParaRPr lang="ru-RU"/>
          </a:p>
        </p:txBody>
      </p:sp>
      <p:sp>
        <p:nvSpPr>
          <p:cNvPr id="700152095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2FBE006-F79B-A1FC-A896-E09D8BDA92F2}" type="slidenum">
              <a:rPr lang="ru-RU"/>
              <a:t/>
            </a:fld>
            <a:endParaRPr lang="ru-RU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На данном слайде представлены результаты функционального тестирования. Общее количество дефектов – 4. Все дефекты обнаружены и исправлены.</a:t>
            </a: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На следующем слайде представлены результаты юзабилити-тестирования. За основу были выбраны Эвристики Нильсена. Разработанная инф система содержит 7 из 10 эвристик.</a:t>
            </a: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Поставленные задачи на дипломного проектирование решены, цель достигнута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Результаты дипломного проекта представлены в виде тезисов на 60 СНТК.</a:t>
            </a: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>
                <a:latin typeface="Times New Roman"/>
                <a:ea typeface="Calibri"/>
                <a:cs typeface="Times New Roman"/>
              </a:rPr>
              <a:t>Так же элементы разработанного фреймворка используются в разработке на ЗАО «Итранзишн</a:t>
            </a:r>
            <a:r>
              <a:rPr lang="ru-RU" sz="1200">
                <a:latin typeface="Times New Roman"/>
                <a:ea typeface="Calibri"/>
                <a:cs typeface="Times New Roman"/>
              </a:rPr>
              <a:t>». Спасибо за внимание, доклад окончен.</a:t>
            </a:r>
            <a:endParaRPr lang="ru-RU" sz="12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 b="1">
                <a:latin typeface="Times New Roman"/>
                <a:ea typeface="Calibri"/>
                <a:cs typeface="Times New Roman"/>
              </a:rPr>
              <a:t>Добрый день, уважаемая комиссия. </a:t>
            </a:r>
            <a:endParaRPr/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1">
              <a:latin typeface="Times New Roman"/>
              <a:ea typeface="Calibri"/>
              <a:cs typeface="Times New Roman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 b="1">
                <a:latin typeface="Times New Roman"/>
                <a:ea typeface="Calibri"/>
                <a:cs typeface="Times New Roman"/>
              </a:rPr>
              <a:t>Поставленные задачи на дипломное проектирование:</a:t>
            </a:r>
            <a:br>
              <a:rPr lang="ru-RU" sz="1800" b="1">
                <a:latin typeface="Times New Roman"/>
                <a:ea typeface="Calibri"/>
                <a:cs typeface="Times New Roman"/>
              </a:rPr>
            </a:b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1. Разработать программное обеспечение фреймворка для автоматизации тестирования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,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используя язык программирования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C#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и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JavaScript,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а также платформу .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NET 8</a:t>
            </a:r>
            <a:b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</a:b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2. Выполнить эргономическое проектирование фреймворка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, а именно: разработать алгоритмы работы пользователя, эргономические требования и сценарии информационного взаимодействия, оценить эргономичность фреймворка</a:t>
            </a:r>
            <a:b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</a:b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3. Провести функциональное и юзабилити тестирование разработанной системы</a:t>
            </a:r>
            <a:br>
              <a:rPr lang="ru-RU" sz="1800">
                <a:latin typeface="Times New Roman"/>
                <a:ea typeface="Calibri"/>
                <a:cs typeface="Times New Roman"/>
              </a:rPr>
            </a:br>
            <a:r>
              <a:rPr lang="ru-RU" sz="1800" b="1">
                <a:latin typeface="Times New Roman"/>
                <a:ea typeface="Calibri"/>
                <a:cs typeface="Times New Roman"/>
              </a:rPr>
              <a:t>Назначение разработки:</a:t>
            </a:r>
            <a:r>
              <a:rPr lang="ru-RU" sz="1800">
                <a:latin typeface="Times New Roman"/>
                <a:ea typeface="Calibri"/>
                <a:cs typeface="Times New Roman"/>
              </a:rPr>
              <a:t> </a:t>
            </a:r>
            <a:br>
              <a:rPr lang="ru-RU" sz="1800">
                <a:latin typeface="Times New Roman"/>
                <a:ea typeface="Calibri"/>
                <a:cs typeface="Times New Roman"/>
              </a:rPr>
            </a:br>
            <a:r>
              <a:rPr lang="ru-RU" sz="1800">
                <a:latin typeface="Times New Roman"/>
                <a:ea typeface="Calibri"/>
                <a:cs typeface="Times New Roman"/>
              </a:rPr>
              <a:t>Предназначено для всех людей, вовлеченных в тестирования: инженеры по тестированию ПО, автоматизаторы тестирования, </a:t>
            </a:r>
            <a:r>
              <a:rPr lang="en-US" sz="1800">
                <a:latin typeface="Times New Roman"/>
                <a:ea typeface="Calibri"/>
                <a:cs typeface="Times New Roman"/>
              </a:rPr>
              <a:t>QA</a:t>
            </a:r>
            <a:r>
              <a:rPr lang="ru-RU" sz="1800">
                <a:latin typeface="Times New Roman"/>
                <a:ea typeface="Calibri"/>
                <a:cs typeface="Times New Roman"/>
              </a:rPr>
              <a:t>-менеджеры</a:t>
            </a:r>
            <a:r>
              <a:rPr lang="ru-RU" sz="1800">
                <a:latin typeface="Times New Roman"/>
                <a:ea typeface="Calibri"/>
                <a:cs typeface="Times New Roman"/>
              </a:rPr>
              <a:t>, разработчики.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 lvl="0"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6CA528C-68E6-AE03-4549-CE63CAC4156B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После исправления дефектов, обнаруженных на этапе тестирования, система исправлена и готова к эксплуатации. На слайде представлен видеоролик с работой фреймворка. Сначала показаны шаги автоматизированных сценариев. Затем их автоматическое выполнение фреймворком на сайте БГУИР.</a:t>
            </a:r>
            <a:endParaRPr lang="ru-RU" sz="1800">
              <a:latin typeface="Calibri"/>
              <a:ea typeface="Calibri"/>
              <a:cs typeface="Times New Roman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первом чертеже</a:t>
            </a:r>
            <a:r>
              <a:rPr lang="ru-RU" sz="1800" b="1">
                <a:latin typeface="Times New Roman"/>
                <a:ea typeface="Calibri"/>
                <a:cs typeface="Times New Roman"/>
              </a:rPr>
              <a:t> </a:t>
            </a:r>
            <a:r>
              <a:rPr lang="ru-RU" sz="1800">
                <a:latin typeface="Times New Roman"/>
                <a:ea typeface="Calibri"/>
                <a:cs typeface="Times New Roman"/>
              </a:rPr>
              <a:t>представлена структура Классов фреймворка, где указаны все программные модули и их компоненты. Классы, поля, методы и файлы.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втором чертеже представлена диаграмма вариантов использования. Она отражает функции, доступные для различных пользователей, с системой взаимодействуют 2 роли пользователей – «Пользователь» и «Контрибьютор»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третьем чертеже представлена диаграмма деятельности потребителя и его путь работы с фреймворком. Фреймворк специально разрабатывался так, чтобы не нужна была регистрация и потребитель быстро смог автоматизировать свои тестовые сценарии.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955013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10629254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Дополнительно представлена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Calibri"/>
                <a:cs typeface="Times New Roman"/>
              </a:rPr>
              <a:t>диаграмма деятельности </a:t>
            </a:r>
            <a:r>
              <a:rPr lang="ru-RU" sz="1800">
                <a:latin typeface="Times New Roman"/>
                <a:ea typeface="Calibri"/>
                <a:cs typeface="Times New Roman"/>
              </a:rPr>
              <a:t>в роли </a:t>
            </a:r>
            <a:r>
              <a:rPr lang="en-US" sz="1800">
                <a:latin typeface="Times New Roman"/>
                <a:ea typeface="Calibri"/>
                <a:cs typeface="Times New Roman"/>
              </a:rPr>
              <a:t>“</a:t>
            </a:r>
            <a:r>
              <a:rPr lang="ru-RU" sz="1800">
                <a:latin typeface="Times New Roman"/>
                <a:ea typeface="Calibri"/>
                <a:cs typeface="Times New Roman"/>
              </a:rPr>
              <a:t>Контрибьютор</a:t>
            </a:r>
            <a:r>
              <a:rPr lang="en-US" sz="1800">
                <a:latin typeface="Times New Roman"/>
                <a:ea typeface="Calibri"/>
                <a:cs typeface="Times New Roman"/>
              </a:rPr>
              <a:t>”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61147809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931FD4A-EAF2-D6BF-D91B-A3B358DA3EC2}" type="slidenum">
              <a:rPr lang="ru-RU"/>
              <a:t/>
            </a:fld>
            <a:endParaRPr lang="ru-RU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четвертом чертеже представлена структурная схема фреймворка. На ней показан процесс создания среды для симуляции действий, которые будут выполнятся автоматически.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7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1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1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1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_rels/slideMaster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>
        <a:lnSpc>
          <a:spcPct val="90000"/>
        </a:lnSpc>
        <a:spcBef>
          <a:spcPts val="0"/>
        </a:spcBef>
        <a:buNone/>
        <a:defRPr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>
        <a:lnSpc>
          <a:spcPct val="90000"/>
        </a:lnSpc>
        <a:spcBef>
          <a:spcPts val="750"/>
        </a:spcBef>
        <a:buFont typeface="Arial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5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Relationship Id="rId4" Type="http://schemas.openxmlformats.org/officeDocument/2006/relationships/image" Target="../media/image18.jp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jp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microsoft.com/office/2007/relationships/media" Target="../media/media1.mp4"/><Relationship Id="rId5" Type="http://schemas.openxmlformats.org/officeDocument/2006/relationships/video" Target="../media/media1.mp4" 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678611" y="676275"/>
            <a:ext cx="10834776" cy="4542706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ru-RU" sz="5400" i="1">
                <a:latin typeface="ISOCPEUR"/>
              </a:rPr>
              <a:t>Фреймворк для автоматизации тестирования веб-интерфейсов на платформе </a:t>
            </a:r>
            <a:r>
              <a:rPr lang="en-US" sz="5400" i="1">
                <a:latin typeface="ISOCPEUR"/>
              </a:rPr>
              <a:t>.NET 8</a:t>
            </a:r>
            <a:r>
              <a:rPr lang="ru-RU" sz="5400" i="1">
                <a:latin typeface="ISOCPEUR"/>
              </a:rPr>
              <a:t> и его эргономическое обеспечение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7344698" y="5899355"/>
            <a:ext cx="4847302" cy="958645"/>
          </a:xfrm>
        </p:spPr>
        <p:txBody>
          <a:bodyPr>
            <a:normAutofit/>
          </a:bodyPr>
          <a:lstStyle/>
          <a:p>
            <a:pPr algn="just">
              <a:defRPr/>
            </a:pPr>
            <a:r>
              <a:rPr lang="ru-RU" i="1">
                <a:latin typeface="ISOCPEUR"/>
              </a:rPr>
              <a:t>Сирко Алексей Сергеевич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 flipH="0" flipV="0">
            <a:off x="11547762" y="6495995"/>
            <a:ext cx="655904" cy="365124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10</a:t>
            </a:r>
            <a:endParaRPr/>
          </a:p>
        </p:txBody>
      </p:sp>
      <p:pic>
        <p:nvPicPr>
          <p:cNvPr id="35824899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45583" y="15643"/>
            <a:ext cx="10213999" cy="6840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108058"/>
            <a:ext cx="12192000" cy="526834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Прототипы компонентов проекта для автоматизации</a:t>
            </a: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 flipH="0" flipV="0">
            <a:off x="11241655" y="6492872"/>
            <a:ext cx="887927" cy="365124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11</a:t>
            </a:r>
            <a:endParaRPr/>
          </a:p>
        </p:txBody>
      </p:sp>
      <p:pic>
        <p:nvPicPr>
          <p:cNvPr id="139260433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155574" y="774930"/>
            <a:ext cx="6268389" cy="5256593"/>
          </a:xfrm>
          <a:prstGeom prst="rect">
            <a:avLst/>
          </a:prstGeom>
        </p:spPr>
      </p:pic>
      <p:sp>
        <p:nvSpPr>
          <p:cNvPr id="1080139221" name="Заголовок 1"/>
          <p:cNvSpPr>
            <a:spLocks noGrp="1"/>
          </p:cNvSpPr>
          <p:nvPr/>
        </p:nvSpPr>
        <p:spPr bwMode="auto">
          <a:xfrm flipH="0" flipV="0">
            <a:off x="-2569028" y="5966040"/>
            <a:ext cx="11034064" cy="52683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ru-RU" sz="2400" i="1">
                <a:latin typeface="ISOCPEUR"/>
              </a:rPr>
              <a:t>Модуль тестируемой страницы</a:t>
            </a:r>
            <a:endParaRPr/>
          </a:p>
        </p:txBody>
      </p:sp>
      <p:pic>
        <p:nvPicPr>
          <p:cNvPr id="137461538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0" flipH="0" flipV="0">
            <a:off x="6095999" y="716220"/>
            <a:ext cx="5940424" cy="5249820"/>
          </a:xfrm>
          <a:prstGeom prst="rect">
            <a:avLst/>
          </a:prstGeom>
        </p:spPr>
      </p:pic>
      <p:sp>
        <p:nvSpPr>
          <p:cNvPr id="854550318" name="Заголовок 1"/>
          <p:cNvSpPr>
            <a:spLocks noGrp="1"/>
          </p:cNvSpPr>
          <p:nvPr/>
        </p:nvSpPr>
        <p:spPr bwMode="auto">
          <a:xfrm flipH="0" flipV="0">
            <a:off x="3243942" y="6031524"/>
            <a:ext cx="11034063" cy="52683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ru-RU" sz="2400" i="1">
                <a:latin typeface="ISOCPEUR"/>
              </a:rPr>
              <a:t>Модуль с шагами тестового сценария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0760351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108057"/>
            <a:ext cx="12192000" cy="52683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Примеры реализованных сценариев автоматизированных тестов</a:t>
            </a:r>
            <a:endParaRPr/>
          </a:p>
        </p:txBody>
      </p:sp>
      <p:sp>
        <p:nvSpPr>
          <p:cNvPr id="1863693922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 flipH="0" flipV="0">
            <a:off x="11526333" y="6492873"/>
            <a:ext cx="665665" cy="365123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12</a:t>
            </a:r>
            <a:endParaRPr/>
          </a:p>
        </p:txBody>
      </p:sp>
      <p:pic>
        <p:nvPicPr>
          <p:cNvPr id="181891124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14916" y="634889"/>
            <a:ext cx="9875333" cy="58920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187954" y="6495996"/>
            <a:ext cx="1004046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13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-101599" y="64302"/>
            <a:ext cx="12192000" cy="590204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Результаты функционального тестирования</a:t>
            </a:r>
            <a:endParaRPr/>
          </a:p>
        </p:txBody>
      </p:sp>
      <p:pic>
        <p:nvPicPr>
          <p:cNvPr id="204856167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01598" y="967850"/>
            <a:ext cx="5994400" cy="5389025"/>
          </a:xfrm>
          <a:prstGeom prst="rect">
            <a:avLst/>
          </a:prstGeom>
        </p:spPr>
      </p:pic>
      <p:pic>
        <p:nvPicPr>
          <p:cNvPr id="212640786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259285" y="726328"/>
            <a:ext cx="5117678" cy="58720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450320" y="6495996"/>
            <a:ext cx="741679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11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-1" y="207392"/>
            <a:ext cx="12192000" cy="590204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Итоги юзабилити тестирования (устно)</a:t>
            </a:r>
            <a:endParaRPr/>
          </a:p>
        </p:txBody>
      </p:sp>
      <p:sp>
        <p:nvSpPr>
          <p:cNvPr id="1309557909" name=""/>
          <p:cNvSpPr txBox="1"/>
          <p:nvPr/>
        </p:nvSpPr>
        <p:spPr bwMode="auto">
          <a:xfrm flipH="0" flipV="0">
            <a:off x="273534" y="960880"/>
            <a:ext cx="11378450" cy="498415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 sz="3200"/>
              <a:t>Для проведения юзабилити-тестирования была выбрана методика на основе экспертного подхода, которая руководствуется </a:t>
            </a:r>
            <a:r>
              <a:rPr lang="ru-RU" sz="3200"/>
              <a:t>эвристиками Якоба Нильсена</a:t>
            </a:r>
            <a:r>
              <a:rPr lang="ru-RU" sz="3200"/>
              <a:t>. </a:t>
            </a:r>
            <a:r>
              <a:rPr lang="ru-RU" sz="3200"/>
              <a:t>Для сравнения наличия эвристик Нильсена в разработанном фреймворке и наличия эвристик в аналогах были использованы веб-сервисы: </a:t>
            </a:r>
            <a:r>
              <a:rPr lang="ru-RU" sz="3200">
                <a:solidFill>
                  <a:srgbClr val="111111"/>
                </a:solidFill>
                <a:latin typeface="Times New Roman"/>
                <a:ea typeface="Times New Roman"/>
                <a:cs typeface="Times New Roman"/>
              </a:rPr>
              <a:t>Cypress</a:t>
            </a:r>
            <a:r>
              <a:rPr lang="ru-RU" sz="3200">
                <a:solidFill>
                  <a:srgbClr val="111111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lang="ru-RU" sz="3200"/>
              <a:t>и </a:t>
            </a:r>
            <a:r>
              <a:rPr lang="ru-RU" sz="3200"/>
              <a:t>PlayWrigh</a:t>
            </a:r>
            <a:br>
              <a:rPr lang="ru-RU" sz="3200"/>
            </a:br>
            <a:r>
              <a:rPr lang="ru-RU" sz="3200"/>
              <a:t>Анализ показал, что юзабилити системы хорошее, в разработанном фреймворке 7 из 10 эвристик соблюдены. </a:t>
            </a:r>
            <a:r>
              <a:rPr lang="ru-RU" sz="3200"/>
              <a:t>С</a:t>
            </a:r>
            <a:r>
              <a:rPr lang="ru-RU" sz="3200"/>
              <a:t>амый сильный конкурент из аналогов – </a:t>
            </a:r>
            <a:r>
              <a:rPr lang="ru-RU" sz="3200"/>
              <a:t>Cypress</a:t>
            </a:r>
            <a:r>
              <a:rPr lang="ru-RU" sz="3200"/>
              <a:t>, в этом фреймворке соблюдено 4 эвристик из 10.</a:t>
            </a:r>
            <a:endParaRPr lang="ru-RU" sz="32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480378" y="642619"/>
            <a:ext cx="10610409" cy="5280661"/>
          </a:xfrm>
        </p:spPr>
        <p:txBody>
          <a:bodyPr anchor="t">
            <a:noAutofit/>
          </a:bodyPr>
          <a:lstStyle/>
          <a:p>
            <a:pPr algn="l">
              <a:defRPr/>
            </a:pPr>
            <a:r>
              <a:rPr lang="ru-RU" sz="4000" b="1" i="1">
                <a:solidFill>
                  <a:prstClr val="black"/>
                </a:solidFill>
                <a:latin typeface="ISOCPEUR"/>
              </a:rPr>
              <a:t>Результаты дипломного проекта:</a:t>
            </a:r>
            <a:br>
              <a:rPr lang="en-US" sz="4000" b="1" i="1">
                <a:solidFill>
                  <a:prstClr val="black"/>
                </a:solidFill>
                <a:latin typeface="ISOCPEUR"/>
              </a:rPr>
            </a:br>
            <a:br>
              <a:rPr lang="ru-RU" sz="4000" i="1">
                <a:solidFill>
                  <a:prstClr val="black"/>
                </a:solidFill>
                <a:latin typeface="ISOCPEUR"/>
              </a:rPr>
            </a:b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1. Разработано программное обеспечение фреймворка для автоматизации тестирования</a:t>
            </a:r>
            <a: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, </a:t>
            </a: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используя язык программирования </a:t>
            </a:r>
            <a: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C# </a:t>
            </a: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и </a:t>
            </a:r>
            <a: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JavaScript, </a:t>
            </a: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а также платформу .</a:t>
            </a:r>
            <a: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NET 8</a:t>
            </a:r>
            <a:b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</a:b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2. Выполнено эргономическое проектирование фреймворка</a:t>
            </a: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, а именно: разработаны алгоритмы работы пользователя, эргономические требования и сценарии информационного взаимодействия, оценена эргономичность фреймворка</a:t>
            </a:r>
            <a:b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</a:b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3. Проведены функциональное и юзабилити тестирование разработанной системы</a:t>
            </a:r>
            <a:br>
              <a:rPr lang="ru-RU" sz="3200" i="1">
                <a:latin typeface="ISOCPEUR"/>
              </a:rPr>
            </a:br>
            <a:br>
              <a:rPr lang="ru-RU" sz="3200" i="1">
                <a:latin typeface="ISOCPEUR"/>
              </a:rPr>
            </a:br>
            <a:endParaRPr lang="ru-RU" sz="3200" i="1">
              <a:latin typeface="ISOCPEUR"/>
            </a:endParaRPr>
          </a:p>
        </p:txBody>
      </p:sp>
      <p:sp>
        <p:nvSpPr>
          <p:cNvPr id="4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090788" y="6495996"/>
            <a:ext cx="1101212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255604" y="6495996"/>
            <a:ext cx="936395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14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-1" y="487089"/>
            <a:ext cx="12192000" cy="590204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Публикации по теме дипломного проекта:</a:t>
            </a:r>
            <a:endParaRPr/>
          </a:p>
        </p:txBody>
      </p:sp>
      <p:sp>
        <p:nvSpPr>
          <p:cNvPr id="3" name="TextBox 2"/>
          <p:cNvSpPr txBox="1"/>
          <p:nvPr/>
        </p:nvSpPr>
        <p:spPr bwMode="auto">
          <a:xfrm>
            <a:off x="854824" y="1374646"/>
            <a:ext cx="10492786" cy="3078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i="1">
                <a:latin typeface="ISOCPEUR"/>
                <a:cs typeface="Times New Roman"/>
              </a:rPr>
              <a:t>Сирко А.С.. </a:t>
            </a:r>
            <a:r>
              <a:rPr lang="ru-RU" sz="28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СПЕЦИФИКА РАЗРАБОТКИ ФРЕЙМВОРКА ДЛЯ АВТОМАТИЗАЦИИ ТЕСТИРОВАНИЯ</a:t>
            </a:r>
            <a:r>
              <a:rPr lang="ru-RU" sz="28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 </a:t>
            </a:r>
            <a:r>
              <a:rPr lang="en-US" sz="2800" i="1">
                <a:latin typeface="ISOCPEUR"/>
                <a:cs typeface="Times New Roman"/>
              </a:rPr>
              <a:t>// </a:t>
            </a:r>
            <a:r>
              <a:rPr lang="ru-RU" sz="2800" i="1">
                <a:latin typeface="ISOCPEUR"/>
                <a:cs typeface="Times New Roman"/>
              </a:rPr>
              <a:t>Электронные системы и технологии </a:t>
            </a:r>
            <a:r>
              <a:rPr lang="en-US" sz="2800" i="1">
                <a:latin typeface="ISOCPEUR"/>
                <a:cs typeface="Times New Roman"/>
              </a:rPr>
              <a:t>[</a:t>
            </a:r>
            <a:r>
              <a:rPr lang="ru-RU" sz="2800" i="1">
                <a:latin typeface="ISOCPEUR"/>
                <a:cs typeface="Times New Roman"/>
              </a:rPr>
              <a:t>Электронный ресурс</a:t>
            </a:r>
            <a:r>
              <a:rPr lang="en-US" sz="2800" i="1">
                <a:latin typeface="ISOCPEUR"/>
                <a:cs typeface="Times New Roman"/>
              </a:rPr>
              <a:t>]: c</a:t>
            </a:r>
            <a:r>
              <a:rPr lang="ru-RU" sz="2800" i="1">
                <a:latin typeface="ISOCPEUR"/>
                <a:cs typeface="Times New Roman"/>
              </a:rPr>
              <a:t>борник</a:t>
            </a:r>
            <a:r>
              <a:rPr lang="ru-RU" sz="2800" i="1">
                <a:latin typeface="ISOCPEUR"/>
                <a:cs typeface="Times New Roman"/>
              </a:rPr>
              <a:t> материалов 60-й научной конференции аспирантов, магистрантов, студентов </a:t>
            </a:r>
            <a:r>
              <a:rPr lang="ru-RU" sz="2800" i="1">
                <a:latin typeface="ISOCPEUR"/>
                <a:cs typeface="Times New Roman"/>
              </a:rPr>
              <a:t>БГУИР</a:t>
            </a:r>
            <a:r>
              <a:rPr lang="ru-RU" sz="2800" i="1">
                <a:latin typeface="ISOCPEUR"/>
                <a:cs typeface="Times New Roman"/>
              </a:rPr>
              <a:t>, Минск, 17-21 апреля 2024</a:t>
            </a:r>
            <a:r>
              <a:rPr lang="en-US" sz="2800" i="1">
                <a:latin typeface="ISOCPEUR"/>
                <a:cs typeface="Times New Roman"/>
              </a:rPr>
              <a:t> </a:t>
            </a:r>
            <a:r>
              <a:rPr lang="ru-RU" sz="2800" i="1">
                <a:latin typeface="ISOCPEUR"/>
                <a:cs typeface="Times New Roman"/>
              </a:rPr>
              <a:t>г.</a:t>
            </a:r>
            <a:r>
              <a:rPr lang="en-US" sz="2800" i="1">
                <a:latin typeface="ISOCPEUR"/>
                <a:cs typeface="Times New Roman"/>
              </a:rPr>
              <a:t>/</a:t>
            </a:r>
            <a:r>
              <a:rPr lang="ru-RU" sz="2800" i="1">
                <a:latin typeface="ISOCPEUR"/>
                <a:cs typeface="Times New Roman"/>
              </a:rPr>
              <a:t> </a:t>
            </a:r>
            <a:r>
              <a:rPr lang="ru-RU" sz="2800" i="1">
                <a:latin typeface="ISOCPEUR"/>
                <a:cs typeface="Times New Roman"/>
              </a:rPr>
              <a:t>редкол</a:t>
            </a:r>
            <a:r>
              <a:rPr lang="ru-RU" sz="2800" i="1">
                <a:latin typeface="ISOCPEUR"/>
                <a:cs typeface="Times New Roman"/>
              </a:rPr>
              <a:t>.</a:t>
            </a:r>
            <a:r>
              <a:rPr lang="en-US" sz="2800" i="1">
                <a:latin typeface="ISOCPEUR"/>
                <a:cs typeface="Times New Roman"/>
              </a:rPr>
              <a:t>: </a:t>
            </a:r>
            <a:r>
              <a:rPr lang="ru-RU" sz="2800" i="1">
                <a:latin typeface="ISOCPEUR"/>
                <a:cs typeface="Times New Roman"/>
              </a:rPr>
              <a:t>Д.В</a:t>
            </a:r>
            <a:r>
              <a:rPr lang="ru-RU" sz="2800" i="1">
                <a:latin typeface="ISOCPEUR"/>
                <a:cs typeface="Times New Roman"/>
              </a:rPr>
              <a:t>. Лихачевский </a:t>
            </a:r>
            <a:r>
              <a:rPr lang="en-US" sz="2800" i="1">
                <a:latin typeface="ISOCPEUR"/>
                <a:cs typeface="Times New Roman"/>
              </a:rPr>
              <a:t>[</a:t>
            </a:r>
            <a:r>
              <a:rPr lang="ru-RU" sz="2800" i="1">
                <a:latin typeface="ISOCPEUR"/>
                <a:cs typeface="Times New Roman"/>
              </a:rPr>
              <a:t>и др.</a:t>
            </a:r>
            <a:r>
              <a:rPr lang="en-US" sz="2800" i="1">
                <a:latin typeface="ISOCPEUR"/>
                <a:cs typeface="Times New Roman"/>
              </a:rPr>
              <a:t>]. </a:t>
            </a:r>
            <a:endParaRPr lang="ru-RU" sz="2800" i="1">
              <a:latin typeface="ISOCPEUR"/>
              <a:cs typeface="Times New Roman"/>
            </a:endParaRPr>
          </a:p>
          <a:p>
            <a:pPr>
              <a:defRPr/>
            </a:pPr>
            <a:r>
              <a:rPr lang="en-US" sz="2800" i="1">
                <a:latin typeface="ISOCPEUR"/>
                <a:cs typeface="Times New Roman"/>
              </a:rPr>
              <a:t>– </a:t>
            </a:r>
            <a:r>
              <a:rPr lang="ru-RU" sz="2800" i="1">
                <a:latin typeface="ISOCPEUR"/>
                <a:cs typeface="Times New Roman"/>
              </a:rPr>
              <a:t>Минск</a:t>
            </a:r>
            <a:r>
              <a:rPr lang="en-US" sz="2800" i="1">
                <a:latin typeface="ISOCPEUR"/>
                <a:cs typeface="Times New Roman"/>
              </a:rPr>
              <a:t>: </a:t>
            </a:r>
            <a:r>
              <a:rPr lang="ru-RU" sz="2800" i="1">
                <a:latin typeface="ISOCPEUR"/>
                <a:cs typeface="Times New Roman"/>
              </a:rPr>
              <a:t>БГУИР, 2024.- С</a:t>
            </a:r>
            <a:r>
              <a:rPr lang="ru-RU" sz="2800" i="1">
                <a:highlight>
                  <a:srgbClr val="FF0000"/>
                </a:highlight>
                <a:latin typeface="ISOCPEUR"/>
                <a:cs typeface="Times New Roman"/>
              </a:rPr>
              <a:t>.675-677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/>
          <p:nvPr/>
        </p:nvSpPr>
        <p:spPr bwMode="auto">
          <a:xfrm>
            <a:off x="0" y="344129"/>
            <a:ext cx="12192000" cy="59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>
              <a:lnSpc>
                <a:spcPct val="90000"/>
              </a:lnSpc>
              <a:spcBef>
                <a:spcPts val="0"/>
              </a:spcBef>
              <a:buNone/>
              <a:defRPr sz="45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3200" i="1">
                <a:solidFill>
                  <a:prstClr val="black"/>
                </a:solidFill>
                <a:latin typeface="ISOCPEUR"/>
              </a:rPr>
              <a:t>Наличие справки о внедрении</a:t>
            </a:r>
            <a:endParaRPr lang="ru-RU" sz="3200" i="1">
              <a:latin typeface="ISOCPEUR"/>
            </a:endParaRPr>
          </a:p>
        </p:txBody>
      </p:sp>
      <p:sp>
        <p:nvSpPr>
          <p:cNvPr id="2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161336" y="6495996"/>
            <a:ext cx="1030663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15</a:t>
            </a:r>
            <a:endParaRPr/>
          </a:p>
        </p:txBody>
      </p:sp>
      <p:sp>
        <p:nvSpPr>
          <p:cNvPr id="1224719480" name="Заголовок 1"/>
          <p:cNvSpPr txBox="1"/>
          <p:nvPr/>
        </p:nvSpPr>
        <p:spPr bwMode="auto">
          <a:xfrm>
            <a:off x="152399" y="3129116"/>
            <a:ext cx="12191999" cy="599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>
              <a:lnSpc>
                <a:spcPct val="90000"/>
              </a:lnSpc>
              <a:spcBef>
                <a:spcPts val="0"/>
              </a:spcBef>
              <a:buNone/>
              <a:defRPr sz="45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3200" i="1">
                <a:solidFill>
                  <a:prstClr val="black"/>
                </a:solidFill>
                <a:latin typeface="ISOCPEUR"/>
              </a:rPr>
              <a:t>В процессе предоставления</a:t>
            </a:r>
            <a:endParaRPr lang="ru-RU" sz="3200" i="1">
              <a:latin typeface="ISOCPEU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 flipH="0" flipV="0">
            <a:off x="347661" y="31836"/>
            <a:ext cx="11713410" cy="6643599"/>
          </a:xfrm>
        </p:spPr>
        <p:txBody>
          <a:bodyPr anchor="t">
            <a:noAutofit/>
          </a:bodyPr>
          <a:lstStyle/>
          <a:p>
            <a:pPr algn="l">
              <a:defRPr/>
            </a:pPr>
            <a:r>
              <a:rPr lang="ru-RU" sz="3200" b="1" i="1">
                <a:latin typeface="ISOCPEUR"/>
              </a:rPr>
              <a:t>Цель дипломного проекта:</a:t>
            </a:r>
            <a:r>
              <a:rPr lang="ru-RU" sz="3200" i="1">
                <a:latin typeface="ISOCPEUR"/>
              </a:rPr>
              <a:t> </a:t>
            </a:r>
            <a:br>
              <a:rPr lang="ru-RU" sz="3200" i="1">
                <a:latin typeface="ISOCPEUR"/>
              </a:rPr>
            </a:br>
            <a:r>
              <a:rPr lang="ru-RU" sz="3200" i="1">
                <a:latin typeface="ISOCPEUR"/>
              </a:rPr>
              <a:t>Разработать </a:t>
            </a:r>
            <a:r>
              <a:rPr lang="ru-RU" sz="3200" i="1">
                <a:latin typeface="ISOCPEUR"/>
                <a:ea typeface="Calibri"/>
              </a:rPr>
              <a:t>фреймворк для автоматизации тестирования веб-интерфейсов</a:t>
            </a:r>
            <a:r>
              <a:rPr lang="ru-RU" sz="3200" i="1">
                <a:latin typeface="ISOCPEUR"/>
              </a:rPr>
              <a:t> на платформе .</a:t>
            </a:r>
            <a:r>
              <a:rPr lang="en-US" sz="3200" i="1">
                <a:latin typeface="ISOCPEUR"/>
              </a:rPr>
              <a:t>NET 8</a:t>
            </a:r>
            <a:br>
              <a:rPr lang="ru-RU" sz="3200" i="1">
                <a:latin typeface="ISOCPEUR"/>
              </a:rPr>
            </a:br>
            <a:br>
              <a:rPr lang="ru-RU" sz="3200" b="1" i="1">
                <a:latin typeface="ISOCPEUR"/>
              </a:rPr>
            </a:br>
            <a:r>
              <a:rPr lang="ru-RU" sz="3200" b="1" i="1">
                <a:latin typeface="ISOCPEUR"/>
              </a:rPr>
              <a:t>Поставленные задачи на дипломное проектирование:</a:t>
            </a:r>
            <a:br>
              <a:rPr lang="ru-RU" sz="3200" b="1" i="1">
                <a:latin typeface="ISOCPEUR"/>
              </a:rPr>
            </a:br>
            <a:r>
              <a:rPr lang="ru-RU" sz="3000" i="1">
                <a:latin typeface="ISOCPEUR"/>
              </a:rPr>
              <a:t>1. Разработать программное обеспечение фреймворка для автоматизации тестирования</a:t>
            </a:r>
            <a:r>
              <a:rPr lang="en-US" sz="3000" i="1">
                <a:latin typeface="ISOCPEUR"/>
              </a:rPr>
              <a:t>, </a:t>
            </a:r>
            <a:r>
              <a:rPr lang="ru-RU" sz="3000" i="1">
                <a:latin typeface="ISOCPEUR"/>
              </a:rPr>
              <a:t>используя язык программирования </a:t>
            </a:r>
            <a:r>
              <a:rPr lang="en-US" sz="3000" i="1">
                <a:latin typeface="ISOCPEUR"/>
              </a:rPr>
              <a:t>C# </a:t>
            </a:r>
            <a:r>
              <a:rPr lang="ru-RU" sz="3000" i="1">
                <a:latin typeface="ISOCPEUR"/>
              </a:rPr>
              <a:t>и </a:t>
            </a:r>
            <a:r>
              <a:rPr lang="en-US" sz="3000" i="1">
                <a:latin typeface="ISOCPEUR"/>
              </a:rPr>
              <a:t>JavaScript, </a:t>
            </a:r>
            <a:r>
              <a:rPr lang="ru-RU" sz="3000" i="1">
                <a:latin typeface="ISOCPEUR"/>
              </a:rPr>
              <a:t>а также платформу .</a:t>
            </a:r>
            <a:r>
              <a:rPr lang="en-US" sz="3000" i="1">
                <a:latin typeface="ISOCPEUR"/>
              </a:rPr>
              <a:t>NET 8</a:t>
            </a:r>
            <a:br>
              <a:rPr lang="en-US" sz="3000" i="1">
                <a:latin typeface="ISOCPEUR"/>
              </a:rPr>
            </a:br>
            <a:r>
              <a:rPr lang="ru-RU" sz="3000" i="1">
                <a:latin typeface="ISOCPEUR"/>
              </a:rPr>
              <a:t>2. Выполнить эргономическое проектирование фреймворка</a:t>
            </a:r>
            <a:r>
              <a:rPr lang="ru-RU" sz="3000" i="1">
                <a:latin typeface="ISOCPEUR"/>
              </a:rPr>
              <a:t>: разработать алгоритмы работы пользователя, эргономические требования и сценарии информационного взаимодействия, оценить эргономичность фреймворка</a:t>
            </a:r>
            <a:br>
              <a:rPr lang="ru-RU" sz="3000" i="1">
                <a:latin typeface="ISOCPEUR"/>
              </a:rPr>
            </a:br>
            <a:r>
              <a:rPr lang="ru-RU" sz="3000" i="1">
                <a:latin typeface="ISOCPEUR"/>
              </a:rPr>
              <a:t>3. Провести функциональное и юзабилити тестирование разработанной системы</a:t>
            </a:r>
            <a:br>
              <a:rPr lang="ru-RU" sz="3200" i="1">
                <a:latin typeface="ISOCPEUR"/>
              </a:rPr>
            </a:br>
            <a:br>
              <a:rPr lang="ru-RU" sz="2800" i="1">
                <a:latin typeface="ISOCPEUR"/>
              </a:rPr>
            </a:br>
            <a:br>
              <a:rPr lang="ru-RU" sz="2800" i="1">
                <a:latin typeface="ISOCPEUR"/>
              </a:rPr>
            </a:br>
            <a:endParaRPr lang="ru-RU" sz="2800" i="1" strike="sngStrike">
              <a:solidFill>
                <a:srgbClr val="FF0000"/>
              </a:solidFill>
              <a:latin typeface="ISOCPEUR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25274" y="6492875"/>
            <a:ext cx="466725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5346383" name="Заголовок 1"/>
          <p:cNvSpPr>
            <a:spLocks noGrp="1"/>
          </p:cNvSpPr>
          <p:nvPr>
            <p:ph type="title"/>
          </p:nvPr>
        </p:nvSpPr>
        <p:spPr bwMode="auto">
          <a:xfrm>
            <a:off x="237524" y="124854"/>
            <a:ext cx="10515600" cy="1325562"/>
          </a:xfrm>
        </p:spPr>
        <p:txBody>
          <a:bodyPr/>
          <a:lstStyle/>
          <a:p>
            <a:pPr marL="0" marR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200" b="1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При разработке фреймворка использовались технологии</a:t>
            </a:r>
            <a:endParaRPr lang="ru-RU" sz="3200" b="1" i="1" u="none" strike="noStrike" cap="none" spc="0">
              <a:solidFill>
                <a:schemeClr val="tx1"/>
              </a:solidFill>
              <a:latin typeface="ISOCPEUR"/>
              <a:cs typeface="ISOCPEUR"/>
            </a:endParaRPr>
          </a:p>
        </p:txBody>
      </p:sp>
      <p:pic>
        <p:nvPicPr>
          <p:cNvPr id="13460903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0059746" y="1551178"/>
            <a:ext cx="2110654" cy="2110654"/>
          </a:xfrm>
          <a:prstGeom prst="rect">
            <a:avLst/>
          </a:prstGeom>
        </p:spPr>
      </p:pic>
      <p:pic>
        <p:nvPicPr>
          <p:cNvPr id="95145953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876100" y="1939281"/>
            <a:ext cx="3045681" cy="1240119"/>
          </a:xfrm>
          <a:prstGeom prst="rect">
            <a:avLst/>
          </a:prstGeom>
        </p:spPr>
      </p:pic>
      <p:pic>
        <p:nvPicPr>
          <p:cNvPr id="755963451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237523" y="1413642"/>
            <a:ext cx="2556592" cy="2554868"/>
          </a:xfrm>
          <a:prstGeom prst="rect">
            <a:avLst/>
          </a:prstGeom>
        </p:spPr>
      </p:pic>
      <p:pic>
        <p:nvPicPr>
          <p:cNvPr id="126460964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3307198" y="1939281"/>
            <a:ext cx="2973916" cy="1334449"/>
          </a:xfrm>
          <a:prstGeom prst="rect">
            <a:avLst/>
          </a:prstGeom>
        </p:spPr>
      </p:pic>
      <p:pic>
        <p:nvPicPr>
          <p:cNvPr id="1683899037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 flipH="0" flipV="0">
            <a:off x="306916" y="4265083"/>
            <a:ext cx="3114644" cy="1520822"/>
          </a:xfrm>
          <a:prstGeom prst="rect">
            <a:avLst/>
          </a:prstGeom>
        </p:spPr>
      </p:pic>
      <p:pic>
        <p:nvPicPr>
          <p:cNvPr id="708407407" name=""/>
          <p:cNvPicPr>
            <a:picLocks noChangeAspect="1"/>
          </p:cNvPicPr>
          <p:nvPr/>
        </p:nvPicPr>
        <p:blipFill>
          <a:blip r:embed="rId8"/>
          <a:stretch/>
        </p:blipFill>
        <p:spPr bwMode="auto">
          <a:xfrm flipH="0" flipV="0">
            <a:off x="3820583" y="4398763"/>
            <a:ext cx="2395729" cy="1253461"/>
          </a:xfrm>
          <a:prstGeom prst="rect">
            <a:avLst/>
          </a:prstGeom>
        </p:spPr>
      </p:pic>
      <p:pic>
        <p:nvPicPr>
          <p:cNvPr id="1167073650" name=""/>
          <p:cNvPicPr>
            <a:picLocks noChangeAspect="1"/>
          </p:cNvPicPr>
          <p:nvPr/>
        </p:nvPicPr>
        <p:blipFill>
          <a:blip r:embed="rId9"/>
          <a:stretch/>
        </p:blipFill>
        <p:spPr bwMode="auto">
          <a:xfrm flipH="0" flipV="0">
            <a:off x="6427979" y="4135555"/>
            <a:ext cx="3164829" cy="1779878"/>
          </a:xfrm>
          <a:prstGeom prst="rect">
            <a:avLst/>
          </a:prstGeom>
        </p:spPr>
      </p:pic>
      <p:pic>
        <p:nvPicPr>
          <p:cNvPr id="359236597" name=""/>
          <p:cNvPicPr>
            <a:picLocks noChangeAspect="1"/>
          </p:cNvPicPr>
          <p:nvPr/>
        </p:nvPicPr>
        <p:blipFill>
          <a:blip r:embed="rId10"/>
          <a:stretch/>
        </p:blipFill>
        <p:spPr bwMode="auto">
          <a:xfrm flipH="0" flipV="0">
            <a:off x="9279299" y="4195136"/>
            <a:ext cx="2828033" cy="1590768"/>
          </a:xfrm>
          <a:prstGeom prst="rect">
            <a:avLst/>
          </a:prstGeom>
        </p:spPr>
      </p:pic>
      <p:sp>
        <p:nvSpPr>
          <p:cNvPr id="1318234289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587690" y="6439958"/>
            <a:ext cx="466724" cy="365124"/>
          </a:xfrm>
        </p:spPr>
        <p:txBody>
          <a:bodyPr/>
          <a:lstStyle/>
          <a:p>
            <a:pPr algn="l">
              <a:defRPr/>
            </a:pPr>
            <a:r>
              <a:rPr lang="en-US" sz="3600" i="1">
                <a:solidFill>
                  <a:schemeClr val="tx1"/>
                </a:solidFill>
                <a:latin typeface="ISOCPEUR"/>
              </a:rPr>
              <a:t>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450320" y="6495996"/>
            <a:ext cx="741679" cy="365125"/>
          </a:xfrm>
        </p:spPr>
        <p:txBody>
          <a:bodyPr/>
          <a:lstStyle/>
          <a:p>
            <a:pPr>
              <a:defRPr/>
            </a:pPr>
            <a:r>
              <a:rPr lang="en-US" sz="3600" i="1">
                <a:solidFill>
                  <a:schemeClr val="tx1"/>
                </a:solidFill>
                <a:latin typeface="ISOCPEUR"/>
              </a:rPr>
              <a:t>4</a:t>
            </a:r>
            <a:endParaRPr/>
          </a:p>
        </p:txBody>
      </p:sp>
      <p:pic>
        <p:nvPicPr>
          <p:cNvPr id="957767379" name="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flipH="0" flipV="0">
            <a:off x="530249" y="604438"/>
            <a:ext cx="10676653" cy="5945454"/>
          </a:xfrm>
          <a:prstGeom prst="rect">
            <a:avLst/>
          </a:prstGeom>
        </p:spPr>
      </p:pic>
      <p:sp>
        <p:nvSpPr>
          <p:cNvPr id="966964170" name=""/>
          <p:cNvSpPr txBox="1"/>
          <p:nvPr/>
        </p:nvSpPr>
        <p:spPr bwMode="auto">
          <a:xfrm flipH="0" flipV="0">
            <a:off x="579095" y="73726"/>
            <a:ext cx="5528784" cy="5307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0" marR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200" b="1" i="1" u="none" strike="noStrike" cap="none" spc="0">
                <a:solidFill>
                  <a:schemeClr val="tx1"/>
                </a:solidFill>
                <a:latin typeface="ISOCPEUR"/>
                <a:cs typeface="ISOCPEUR"/>
              </a:rPr>
              <a:t>Видеопрезентация фреймворка</a:t>
            </a:r>
            <a:endParaRPr lang="ru-RU" sz="3200" b="1" i="1" u="none" strike="noStrike" cap="none" spc="0">
              <a:solidFill>
                <a:schemeClr val="tx1"/>
              </a:solidFill>
              <a:latin typeface="ISOCPEUR"/>
              <a:cs typeface="ISOCPEU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605068"/>
          </a:xfrm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Диаграмма классов фреймворка</a:t>
            </a: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25274" y="6492875"/>
            <a:ext cx="466725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5</a:t>
            </a:r>
            <a:endParaRPr/>
          </a:p>
        </p:txBody>
      </p:sp>
      <p:pic>
        <p:nvPicPr>
          <p:cNvPr id="186117041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544625" y="516406"/>
            <a:ext cx="9102749" cy="61590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63374" y="6492875"/>
            <a:ext cx="428625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6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" y="0"/>
            <a:ext cx="12191998" cy="584156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Диаграмма вариантов использования</a:t>
            </a:r>
            <a:endParaRPr/>
          </a:p>
        </p:txBody>
      </p:sp>
      <p:pic>
        <p:nvPicPr>
          <p:cNvPr id="148393960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3134927" y="568324"/>
            <a:ext cx="6030363" cy="61903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34799" y="6492875"/>
            <a:ext cx="457199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7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1999" cy="638629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2800" i="1">
                <a:latin typeface="ISOCPEUR"/>
              </a:rPr>
              <a:t>Блок-схема алгоритма работы пользователя</a:t>
            </a:r>
            <a:endParaRPr/>
          </a:p>
        </p:txBody>
      </p:sp>
      <p:pic>
        <p:nvPicPr>
          <p:cNvPr id="947767774" name=""/>
          <p:cNvPicPr>
            <a:picLocks noChangeAspect="1"/>
          </p:cNvPicPr>
          <p:nvPr/>
        </p:nvPicPr>
        <p:blipFill>
          <a:blip r:embed="rId3"/>
          <a:srcRect l="0" t="0" r="0" b="0"/>
          <a:stretch/>
        </p:blipFill>
        <p:spPr bwMode="auto">
          <a:xfrm flipH="0" flipV="0">
            <a:off x="253999" y="1100666"/>
            <a:ext cx="3790949" cy="4972050"/>
          </a:xfrm>
          <a:prstGeom prst="rect">
            <a:avLst/>
          </a:prstGeom>
        </p:spPr>
      </p:pic>
      <p:pic>
        <p:nvPicPr>
          <p:cNvPr id="145555865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4561416" y="430874"/>
            <a:ext cx="6954333" cy="60981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5006184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34799" y="6492874"/>
            <a:ext cx="457198" cy="365124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8</a:t>
            </a:r>
            <a:endParaRPr/>
          </a:p>
        </p:txBody>
      </p:sp>
      <p:sp>
        <p:nvSpPr>
          <p:cNvPr id="284758749" name="Заголовок 1"/>
          <p:cNvSpPr>
            <a:spLocks noGrp="1"/>
          </p:cNvSpPr>
          <p:nvPr>
            <p:ph type="title"/>
          </p:nvPr>
        </p:nvSpPr>
        <p:spPr bwMode="auto">
          <a:xfrm>
            <a:off x="-52916" y="433916"/>
            <a:ext cx="12191999" cy="638628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28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Блок-схема алгоритма работы контрибьютора</a:t>
            </a:r>
            <a:endParaRPr sz="2800"/>
          </a:p>
          <a:p>
            <a:pPr algn="ctr">
              <a:defRPr/>
            </a:pPr>
            <a:endParaRPr/>
          </a:p>
        </p:txBody>
      </p:sp>
      <p:pic>
        <p:nvPicPr>
          <p:cNvPr id="92850221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3817131" y="894506"/>
            <a:ext cx="4894035" cy="54430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34799" y="6492875"/>
            <a:ext cx="457199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9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1999" cy="638629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2800" i="1">
                <a:latin typeface="ISOCPEUR"/>
              </a:rPr>
              <a:t>Схема структурная фреймворка</a:t>
            </a:r>
            <a:endParaRPr/>
          </a:p>
        </p:txBody>
      </p:sp>
      <p:pic>
        <p:nvPicPr>
          <p:cNvPr id="83571324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24416" y="473841"/>
            <a:ext cx="10309249" cy="6201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_rels/theme3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3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ONLYOFFICE/8.0.1.31</Application>
  <DocSecurity>0</DocSecurity>
  <PresentationFormat>Широкоэкранный</PresentationFormat>
  <Paragraphs>0</Paragraphs>
  <Slides>17</Slides>
  <Notes>17</Notes>
  <HiddenSlides>0</HiddenSlides>
  <MMClips>2</MMClips>
  <ScaleCrop>0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Theme 1</vt:lpstr>
      <vt:lpstr>Theme 2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Автоматизированная система трёхмерного моделирования месторождений калийных солей при расчёте рассолопритоков в горные выработки</dc:title>
  <dc:subject/>
  <dc:creator>User</dc:creator>
  <cp:keywords/>
  <dc:description/>
  <dc:identifier/>
  <dc:language/>
  <cp:lastModifiedBy/>
  <cp:revision>88</cp:revision>
  <dcterms:created xsi:type="dcterms:W3CDTF">2020-12-21T17:47:16Z</dcterms:created>
  <dcterms:modified xsi:type="dcterms:W3CDTF">2024-05-30T10:01:58Z</dcterms:modified>
  <cp:category/>
  <cp:contentStatus/>
  <cp:version/>
</cp:coreProperties>
</file>